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283" r:id="rId4"/>
    <p:sldId id="286" r:id="rId5"/>
    <p:sldId id="289" r:id="rId6"/>
    <p:sldId id="287" r:id="rId7"/>
    <p:sldId id="273" r:id="rId8"/>
    <p:sldId id="288" r:id="rId9"/>
    <p:sldId id="325" r:id="rId10"/>
    <p:sldId id="280" r:id="rId11"/>
    <p:sldId id="327" r:id="rId12"/>
    <p:sldId id="328" r:id="rId13"/>
    <p:sldId id="330" r:id="rId14"/>
    <p:sldId id="331" r:id="rId15"/>
    <p:sldId id="284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z" initials="Uz" lastIdx="1" clrIdx="0">
    <p:extLst>
      <p:ext uri="{19B8F6BF-5375-455C-9EA6-DF929625EA0E}">
        <p15:presenceInfo xmlns:p15="http://schemas.microsoft.com/office/powerpoint/2012/main" userId="User-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2023/2024 уч.год</c:v>
                </c:pt>
                <c:pt idx="1">
                  <c:v>2024/2025уч.год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7-45A9-B190-3C389953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2728944"/>
        <c:axId val="1592729776"/>
      </c:barChart>
      <c:catAx>
        <c:axId val="159272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729776"/>
        <c:crosses val="autoZero"/>
        <c:auto val="1"/>
        <c:lblAlgn val="ctr"/>
        <c:lblOffset val="100"/>
        <c:noMultiLvlLbl val="0"/>
      </c:catAx>
      <c:valAx>
        <c:axId val="159272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72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7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49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6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40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5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2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40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92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60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3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082" y="462597"/>
            <a:ext cx="85858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417" y="1383029"/>
            <a:ext cx="8074659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>
          <a:xfrm>
            <a:off x="0" y="1"/>
            <a:ext cx="2662283" cy="12984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590800" y="1252728"/>
            <a:ext cx="6553200" cy="45719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">
                <a:srgbClr val="C00000"/>
              </a:gs>
              <a:gs pos="100000">
                <a:srgbClr val="C000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75587"/>
            <a:ext cx="9144000" cy="5582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5C96-4CCA-40F4-9270-DBE85879CBF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>
          <a:xfrm>
            <a:off x="361950" y="2299337"/>
            <a:ext cx="8420100" cy="4370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457200"/>
            <a:ext cx="80010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опыта работы по реализации целевой модели наставничества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876" y="4609676"/>
            <a:ext cx="8778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all" dirty="0">
                <a:ln w="0"/>
                <a:solidFill>
                  <a:srgbClr val="21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kern="1200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«ЗМИЁВСКИЙ ЛИЦЕЙ»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сВЕРДЛОВСКОГО</a:t>
            </a:r>
            <a:r>
              <a:rPr lang="ru-RU" sz="2400" b="1" kern="1200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 Орловской области</a:t>
            </a:r>
            <a:endParaRPr kumimoji="0" lang="en-US" sz="24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593B6-CA2C-4D08-8E8C-88B676D4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молодых учителей.</a:t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178254-EBAA-4F86-B52E-E0CFD6091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1"/>
            <a:ext cx="4267201" cy="23621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279733-2863-4BAE-8342-50B68F5CC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67994"/>
            <a:ext cx="4038600" cy="23944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596B33-4F67-4037-A879-046C389B8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4114800"/>
            <a:ext cx="4610101" cy="2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C3561-CCC4-4C9A-B231-0AE38F76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EB4AB2-EC7E-4931-9A06-FC557B527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00200"/>
            <a:ext cx="5029199" cy="31242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7B4C49-1F3D-471B-BCBD-18D67E59D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5181600" cy="33528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1A2D8A00-D341-49DF-A691-0C9356512D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906961"/>
            <a:ext cx="3200400" cy="17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18D76-59E2-4AE1-AECB-BC3B88C0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Неделя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молодого специалиста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7BF848-B2E9-4B78-B860-BCC31F85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3468732" cy="231616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1E2248-B30D-4B09-9ACC-81E389540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2309812" cy="41063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BB9126-863A-41D5-9A4C-BE5778511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200" y="4191000"/>
            <a:ext cx="3578662" cy="24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AF69F-3B05-48B6-82D1-A99B8A9C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«Собраться вместе — это начало,                       оставаться вместе — это прогресс, работать вместе — это успех!»</a:t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</a:t>
            </a:r>
            <a:br>
              <a:rPr lang="ru-RU" dirty="0"/>
            </a:br>
            <a:endParaRPr lang="ru-RU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F53738A4-C110-473B-B3C0-B469917B62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822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2EFAB-0FDF-4ED8-A8D0-40BE75E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ТЕМА: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EF4DBB-D569-4075-9A61-9CAF0E77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«Целевая</a:t>
            </a:r>
            <a:r>
              <a:rPr kumimoji="0" lang="ru-RU" sz="4800" b="1" i="0" u="none" strike="noStrike" kern="0" cap="none" spc="-1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kumimoji="0" lang="ru-RU" sz="4800" b="1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4800" b="1" i="0" u="none" strike="noStrike" kern="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1727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</a:t>
            </a:r>
            <a:r>
              <a:rPr kumimoji="0" lang="ru-RU" sz="4800" b="1" i="0" u="none" strike="noStrike" kern="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4800" b="1" i="0" u="none" strike="noStrike" kern="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учитель»</a:t>
            </a:r>
            <a:r>
              <a:rPr kumimoji="0" lang="ru-RU" sz="4800" b="1" i="0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kumimoji="0" lang="ru-RU" sz="48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наставничества</a:t>
            </a:r>
            <a:r>
              <a:rPr kumimoji="0" lang="ru-RU" sz="4800" b="1" i="0" u="none" strike="noStrike" kern="0" cap="none" spc="-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4800" b="1" i="0" u="none" strike="noStrike" kern="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школе"</a:t>
            </a: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72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76554"/>
            <a:ext cx="80772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0" algn="ctr">
              <a:lnSpc>
                <a:spcPct val="100000"/>
              </a:lnSpc>
              <a:spcBef>
                <a:spcPts val="10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 МБОУ «Змиёвский лицей» реализуется программа наставничества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«ВЕКТОР РОСТА»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 рамках </a:t>
            </a:r>
            <a:r>
              <a:rPr lang="ru-RU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молодого специалиста (при опыте работы от 0 до 3 лет) с опытным и располагающим ресурсами и навыками педагогом, оказывающим первому разностороннюю поддержку.</a:t>
            </a:r>
            <a:endParaRPr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1893411"/>
            <a:ext cx="4343400" cy="39177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lvl="0" indent="637540" defTabSz="914400" eaLnBrk="1" fontAlgn="auto" latinLnBrk="0" hangingPunct="1">
              <a:lnSpc>
                <a:spcPts val="268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97455" algn="l"/>
                <a:tab pos="2545715" algn="l"/>
                <a:tab pos="416369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244A080A-E2DF-4AB7-BEB8-F5515C0272D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822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759" y="4724399"/>
            <a:ext cx="2008824" cy="18364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76554"/>
            <a:ext cx="8077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4000" spc="-8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</a:t>
            </a:r>
            <a:r>
              <a:rPr sz="4000" spc="-11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sz="4000" spc="-9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</a:t>
            </a:r>
            <a:r>
              <a:rPr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sz="4000" spc="-6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наставничеству</a:t>
            </a:r>
            <a:r>
              <a:rPr sz="40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417" y="1925320"/>
            <a:ext cx="2222500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lvl="0" indent="703580" defTabSz="914400" eaLnBrk="1" fontAlgn="auto" latinLnBrk="0" hangingPunct="1">
              <a:lnSpc>
                <a:spcPts val="268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1893411"/>
            <a:ext cx="4343400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lvl="0" indent="637540" defTabSz="914400" eaLnBrk="1" fontAlgn="auto" latinLnBrk="0" hangingPunct="1">
              <a:lnSpc>
                <a:spcPts val="268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97455" algn="l"/>
                <a:tab pos="2545715" algn="l"/>
                <a:tab pos="416369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образовательных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417" y="2593022"/>
            <a:ext cx="6755765" cy="24422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903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6867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П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рофессиональных</a:t>
            </a:r>
            <a:r>
              <a:rPr kumimoji="0" sz="24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kumimoji="0" sz="24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стандартов,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kumimoji="0" sz="2400" b="0" i="0" u="none" strike="noStrike" kern="0" cap="none" spc="2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kumimoji="0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r>
              <a:rPr kumimoji="0" sz="24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kumimoji="0" sz="2400" b="0" i="0" u="none" strike="noStrike" kern="0" cap="none" spc="4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</a:t>
            </a:r>
            <a:r>
              <a:rPr kumimoji="0" sz="2400" b="0" i="0" u="none" strike="noStrike" kern="0" cap="none" spc="4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парадигмы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lvl="0" indent="0" algn="just" defTabSz="914400" eaLnBrk="1" fontAlgn="auto" latinLnBrk="0" hangingPunct="1">
              <a:lnSpc>
                <a:spcPts val="26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</a:t>
            </a:r>
            <a:r>
              <a:rPr kumimoji="0" sz="24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kumimoji="0" sz="2400" b="0" i="0" u="none" strike="noStrike" kern="0" cap="none" spc="5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всю</a:t>
            </a:r>
            <a:r>
              <a:rPr kumimoji="0" sz="2400" b="0" i="0" u="none" strike="noStrike" kern="0" cap="none" spc="5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жизнь»</a:t>
            </a:r>
            <a:r>
              <a:rPr kumimoji="0" sz="2400" b="0" i="0" u="none" strike="noStrike" kern="0" cap="none" spc="5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kumimoji="0" sz="24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8800" marR="0" lvl="0" indent="0" algn="just" defTabSz="914400" eaLnBrk="1" fontAlgn="auto" latinLnBrk="0" hangingPunct="1">
              <a:lnSpc>
                <a:spcPts val="274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  <a:r>
              <a:rPr kumimoji="0" sz="2400" b="0" i="0" u="none" strike="noStrike" kern="0" cap="none" spc="4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sz="2400" b="0" i="0" u="none" strike="noStrike" kern="0" cap="none" spc="4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kumimoji="0" sz="24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kumimoji="0" sz="2400" b="0" i="0" u="none" strike="noStrike" kern="0" cap="none" spc="4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250" y="87947"/>
            <a:ext cx="64376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6220" marR="5080" indent="-1494155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sz="4000" spc="-9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sz="4000" spc="-13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sz="40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417" y="1598612"/>
            <a:ext cx="8072755" cy="443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kumimoji="0" sz="27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581660" defTabSz="914400" eaLnBrk="1" fontAlgn="auto" latinLnBrk="0" hangingPunct="1">
              <a:lnSpc>
                <a:spcPts val="2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94360" algn="l"/>
                <a:tab pos="2578735" algn="l"/>
                <a:tab pos="4090670" algn="l"/>
                <a:tab pos="4941570" algn="l"/>
                <a:tab pos="636968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наставничества.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наставников.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наставнических</a:t>
            </a:r>
            <a:r>
              <a:rPr kumimoji="0" sz="27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kumimoji="0" sz="27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kumimoji="0" sz="27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наставнических</a:t>
            </a:r>
            <a:r>
              <a:rPr kumimoji="0" sz="27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885" marR="0" lvl="0" indent="-337185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498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r>
              <a:rPr kumimoji="0" sz="27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834"/>
            <a:ext cx="8305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205" marR="5080" indent="-73914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sz="3200" spc="-5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sz="3200" spc="-8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r>
              <a:rPr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9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sz="3200" spc="-8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200" spc="-9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3200" spc="-7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sz="3200" spc="-8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32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7060" y="1874520"/>
            <a:ext cx="2857500" cy="394980"/>
          </a:xfrm>
          <a:prstGeom prst="rect">
            <a:avLst/>
          </a:prstGeom>
          <a:solidFill>
            <a:srgbClr val="FBD4B5"/>
          </a:solidFill>
          <a:ln w="19050">
            <a:solidFill>
              <a:srgbClr val="C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6670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Руководитель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ОО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820" y="3141979"/>
            <a:ext cx="1478279" cy="14274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15100" y="3213100"/>
            <a:ext cx="1303020" cy="1285240"/>
          </a:xfrm>
          <a:prstGeom prst="rect">
            <a:avLst/>
          </a:prstGeom>
          <a:solidFill>
            <a:srgbClr val="D6E3BC"/>
          </a:solidFill>
          <a:ln w="25400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9535" marR="78105" lvl="0" indent="99060" defTabSz="91440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Наставник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наставляемый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0519" y="3286759"/>
            <a:ext cx="1300480" cy="1282700"/>
          </a:xfrm>
          <a:prstGeom prst="rect">
            <a:avLst/>
          </a:prstGeom>
          <a:solidFill>
            <a:srgbClr val="D6E3BC"/>
          </a:solidFill>
          <a:ln w="25400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Наставник</a:t>
            </a:r>
            <a:r>
              <a:rPr kumimoji="0" sz="14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наставляемый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3200" y="5382259"/>
            <a:ext cx="1303020" cy="1282700"/>
          </a:xfrm>
          <a:prstGeom prst="rect">
            <a:avLst/>
          </a:prstGeom>
          <a:solidFill>
            <a:srgbClr val="D6E3BC"/>
          </a:solidFill>
          <a:ln w="25400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8900" marR="78740" lvl="0" indent="99060" defTabSz="91440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Наставник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наставляемый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8179" y="4640579"/>
            <a:ext cx="284480" cy="632460"/>
            <a:chOff x="4488179" y="4640579"/>
            <a:chExt cx="284480" cy="632460"/>
          </a:xfrm>
        </p:grpSpPr>
        <p:sp>
          <p:nvSpPr>
            <p:cNvPr id="9" name="object 9"/>
            <p:cNvSpPr/>
            <p:nvPr/>
          </p:nvSpPr>
          <p:spPr>
            <a:xfrm>
              <a:off x="4500879" y="4653279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129540" y="0"/>
                  </a:moveTo>
                  <a:lnTo>
                    <a:pt x="0" y="129540"/>
                  </a:lnTo>
                  <a:lnTo>
                    <a:pt x="64770" y="129540"/>
                  </a:lnTo>
                  <a:lnTo>
                    <a:pt x="64770" y="477520"/>
                  </a:lnTo>
                  <a:lnTo>
                    <a:pt x="0" y="477520"/>
                  </a:lnTo>
                  <a:lnTo>
                    <a:pt x="129540" y="607060"/>
                  </a:lnTo>
                  <a:lnTo>
                    <a:pt x="259080" y="477520"/>
                  </a:lnTo>
                  <a:lnTo>
                    <a:pt x="194310" y="477520"/>
                  </a:lnTo>
                  <a:lnTo>
                    <a:pt x="194310" y="129540"/>
                  </a:lnTo>
                  <a:lnTo>
                    <a:pt x="259080" y="12954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879" y="4653279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129540"/>
                  </a:moveTo>
                  <a:lnTo>
                    <a:pt x="129540" y="0"/>
                  </a:lnTo>
                  <a:lnTo>
                    <a:pt x="259080" y="129540"/>
                  </a:lnTo>
                  <a:lnTo>
                    <a:pt x="194310" y="129540"/>
                  </a:lnTo>
                  <a:lnTo>
                    <a:pt x="194310" y="477520"/>
                  </a:lnTo>
                  <a:lnTo>
                    <a:pt x="259080" y="477520"/>
                  </a:lnTo>
                  <a:lnTo>
                    <a:pt x="129540" y="607060"/>
                  </a:lnTo>
                  <a:lnTo>
                    <a:pt x="0" y="477520"/>
                  </a:lnTo>
                  <a:lnTo>
                    <a:pt x="64770" y="477520"/>
                  </a:lnTo>
                  <a:lnTo>
                    <a:pt x="64770" y="129540"/>
                  </a:lnTo>
                  <a:lnTo>
                    <a:pt x="0" y="1295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55159" y="2374900"/>
            <a:ext cx="284480" cy="635000"/>
            <a:chOff x="4455159" y="2374900"/>
            <a:chExt cx="284480" cy="635000"/>
          </a:xfrm>
        </p:grpSpPr>
        <p:sp>
          <p:nvSpPr>
            <p:cNvPr id="12" name="object 12"/>
            <p:cNvSpPr/>
            <p:nvPr/>
          </p:nvSpPr>
          <p:spPr>
            <a:xfrm>
              <a:off x="4467859" y="2387600"/>
              <a:ext cx="259079" cy="609600"/>
            </a:xfrm>
            <a:custGeom>
              <a:avLst/>
              <a:gdLst/>
              <a:ahLst/>
              <a:cxnLst/>
              <a:rect l="l" t="t" r="r" b="b"/>
              <a:pathLst>
                <a:path w="259079" h="609600">
                  <a:moveTo>
                    <a:pt x="129539" y="0"/>
                  </a:moveTo>
                  <a:lnTo>
                    <a:pt x="0" y="129539"/>
                  </a:lnTo>
                  <a:lnTo>
                    <a:pt x="64769" y="129539"/>
                  </a:lnTo>
                  <a:lnTo>
                    <a:pt x="64769" y="480060"/>
                  </a:lnTo>
                  <a:lnTo>
                    <a:pt x="0" y="480060"/>
                  </a:lnTo>
                  <a:lnTo>
                    <a:pt x="129539" y="609600"/>
                  </a:lnTo>
                  <a:lnTo>
                    <a:pt x="259079" y="480060"/>
                  </a:lnTo>
                  <a:lnTo>
                    <a:pt x="194310" y="480060"/>
                  </a:lnTo>
                  <a:lnTo>
                    <a:pt x="194310" y="129539"/>
                  </a:lnTo>
                  <a:lnTo>
                    <a:pt x="259079" y="1295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67859" y="2387600"/>
              <a:ext cx="259079" cy="609600"/>
            </a:xfrm>
            <a:custGeom>
              <a:avLst/>
              <a:gdLst/>
              <a:ahLst/>
              <a:cxnLst/>
              <a:rect l="l" t="t" r="r" b="b"/>
              <a:pathLst>
                <a:path w="259079" h="609600">
                  <a:moveTo>
                    <a:pt x="0" y="129539"/>
                  </a:moveTo>
                  <a:lnTo>
                    <a:pt x="129539" y="0"/>
                  </a:lnTo>
                  <a:lnTo>
                    <a:pt x="259079" y="129539"/>
                  </a:lnTo>
                  <a:lnTo>
                    <a:pt x="194310" y="129539"/>
                  </a:lnTo>
                  <a:lnTo>
                    <a:pt x="194310" y="480060"/>
                  </a:lnTo>
                  <a:lnTo>
                    <a:pt x="259079" y="480060"/>
                  </a:lnTo>
                  <a:lnTo>
                    <a:pt x="129539" y="609600"/>
                  </a:lnTo>
                  <a:lnTo>
                    <a:pt x="0" y="480060"/>
                  </a:lnTo>
                  <a:lnTo>
                    <a:pt x="64769" y="480060"/>
                  </a:lnTo>
                  <a:lnTo>
                    <a:pt x="64769" y="129539"/>
                  </a:lnTo>
                  <a:lnTo>
                    <a:pt x="0" y="129539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068320" y="3705859"/>
            <a:ext cx="723900" cy="299720"/>
            <a:chOff x="3068320" y="3705859"/>
            <a:chExt cx="723900" cy="299720"/>
          </a:xfrm>
        </p:grpSpPr>
        <p:sp>
          <p:nvSpPr>
            <p:cNvPr id="15" name="object 15"/>
            <p:cNvSpPr/>
            <p:nvPr/>
          </p:nvSpPr>
          <p:spPr>
            <a:xfrm>
              <a:off x="3081020" y="3718559"/>
              <a:ext cx="698500" cy="274320"/>
            </a:xfrm>
            <a:custGeom>
              <a:avLst/>
              <a:gdLst/>
              <a:ahLst/>
              <a:cxnLst/>
              <a:rect l="l" t="t" r="r" b="b"/>
              <a:pathLst>
                <a:path w="698500" h="274320">
                  <a:moveTo>
                    <a:pt x="561340" y="0"/>
                  </a:moveTo>
                  <a:lnTo>
                    <a:pt x="561340" y="68579"/>
                  </a:lnTo>
                  <a:lnTo>
                    <a:pt x="137160" y="68579"/>
                  </a:lnTo>
                  <a:lnTo>
                    <a:pt x="137160" y="0"/>
                  </a:lnTo>
                  <a:lnTo>
                    <a:pt x="0" y="137159"/>
                  </a:lnTo>
                  <a:lnTo>
                    <a:pt x="137160" y="274319"/>
                  </a:lnTo>
                  <a:lnTo>
                    <a:pt x="137160" y="205739"/>
                  </a:lnTo>
                  <a:lnTo>
                    <a:pt x="561340" y="205739"/>
                  </a:lnTo>
                  <a:lnTo>
                    <a:pt x="561340" y="274319"/>
                  </a:lnTo>
                  <a:lnTo>
                    <a:pt x="698500" y="137159"/>
                  </a:lnTo>
                  <a:lnTo>
                    <a:pt x="5613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081020" y="3718559"/>
              <a:ext cx="698500" cy="274320"/>
            </a:xfrm>
            <a:custGeom>
              <a:avLst/>
              <a:gdLst/>
              <a:ahLst/>
              <a:cxnLst/>
              <a:rect l="l" t="t" r="r" b="b"/>
              <a:pathLst>
                <a:path w="698500" h="274320">
                  <a:moveTo>
                    <a:pt x="0" y="137159"/>
                  </a:moveTo>
                  <a:lnTo>
                    <a:pt x="137160" y="0"/>
                  </a:lnTo>
                  <a:lnTo>
                    <a:pt x="137160" y="68579"/>
                  </a:lnTo>
                  <a:lnTo>
                    <a:pt x="561340" y="68579"/>
                  </a:lnTo>
                  <a:lnTo>
                    <a:pt x="561340" y="0"/>
                  </a:lnTo>
                  <a:lnTo>
                    <a:pt x="698500" y="137159"/>
                  </a:lnTo>
                  <a:lnTo>
                    <a:pt x="561340" y="274319"/>
                  </a:lnTo>
                  <a:lnTo>
                    <a:pt x="561340" y="205739"/>
                  </a:lnTo>
                  <a:lnTo>
                    <a:pt x="137160" y="205739"/>
                  </a:lnTo>
                  <a:lnTo>
                    <a:pt x="137160" y="274319"/>
                  </a:lnTo>
                  <a:lnTo>
                    <a:pt x="0" y="13715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96559" y="3779520"/>
            <a:ext cx="723900" cy="297180"/>
            <a:chOff x="5496559" y="3779520"/>
            <a:chExt cx="723900" cy="297180"/>
          </a:xfrm>
        </p:grpSpPr>
        <p:sp>
          <p:nvSpPr>
            <p:cNvPr id="18" name="object 18"/>
            <p:cNvSpPr/>
            <p:nvPr/>
          </p:nvSpPr>
          <p:spPr>
            <a:xfrm>
              <a:off x="5509259" y="3792220"/>
              <a:ext cx="698500" cy="271780"/>
            </a:xfrm>
            <a:custGeom>
              <a:avLst/>
              <a:gdLst/>
              <a:ahLst/>
              <a:cxnLst/>
              <a:rect l="l" t="t" r="r" b="b"/>
              <a:pathLst>
                <a:path w="698500" h="271779">
                  <a:moveTo>
                    <a:pt x="562610" y="0"/>
                  </a:moveTo>
                  <a:lnTo>
                    <a:pt x="562610" y="67944"/>
                  </a:lnTo>
                  <a:lnTo>
                    <a:pt x="135889" y="67944"/>
                  </a:lnTo>
                  <a:lnTo>
                    <a:pt x="135889" y="0"/>
                  </a:lnTo>
                  <a:lnTo>
                    <a:pt x="0" y="135889"/>
                  </a:lnTo>
                  <a:lnTo>
                    <a:pt x="135889" y="271779"/>
                  </a:lnTo>
                  <a:lnTo>
                    <a:pt x="135889" y="203834"/>
                  </a:lnTo>
                  <a:lnTo>
                    <a:pt x="562610" y="203834"/>
                  </a:lnTo>
                  <a:lnTo>
                    <a:pt x="562610" y="271779"/>
                  </a:lnTo>
                  <a:lnTo>
                    <a:pt x="698500" y="135889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509259" y="3792220"/>
              <a:ext cx="698500" cy="271780"/>
            </a:xfrm>
            <a:custGeom>
              <a:avLst/>
              <a:gdLst/>
              <a:ahLst/>
              <a:cxnLst/>
              <a:rect l="l" t="t" r="r" b="b"/>
              <a:pathLst>
                <a:path w="698500" h="271779">
                  <a:moveTo>
                    <a:pt x="0" y="135889"/>
                  </a:moveTo>
                  <a:lnTo>
                    <a:pt x="135889" y="0"/>
                  </a:lnTo>
                  <a:lnTo>
                    <a:pt x="135889" y="67944"/>
                  </a:lnTo>
                  <a:lnTo>
                    <a:pt x="562610" y="67944"/>
                  </a:lnTo>
                  <a:lnTo>
                    <a:pt x="562610" y="0"/>
                  </a:lnTo>
                  <a:lnTo>
                    <a:pt x="698500" y="135889"/>
                  </a:lnTo>
                  <a:lnTo>
                    <a:pt x="562610" y="271779"/>
                  </a:lnTo>
                  <a:lnTo>
                    <a:pt x="562610" y="203834"/>
                  </a:lnTo>
                  <a:lnTo>
                    <a:pt x="135889" y="203834"/>
                  </a:lnTo>
                  <a:lnTo>
                    <a:pt x="135889" y="271779"/>
                  </a:lnTo>
                  <a:lnTo>
                    <a:pt x="0" y="13588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07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B4B65-FCA5-475A-A8EF-2E09FA2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Количество молодых специалистов в МБОУ «Змиёвский лицей»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486033-F7A2-4F90-AD2A-BC58662628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45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91134"/>
            <a:ext cx="64008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900" marR="5080" indent="-1219835">
              <a:lnSpc>
                <a:spcPct val="100000"/>
              </a:lnSpc>
              <a:spcBef>
                <a:spcPts val="100"/>
              </a:spcBef>
            </a:pPr>
            <a:r>
              <a:rPr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4000" spc="-22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22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</a:t>
            </a:r>
            <a:r>
              <a:rPr sz="40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" y="1542161"/>
            <a:ext cx="7910830" cy="4561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2425" marR="0" lvl="0" indent="-339725" defTabSz="91440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Pct val="91666"/>
              <a:buFontTx/>
              <a:buChar char="-"/>
              <a:tabLst>
                <a:tab pos="35242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marR="0" lvl="0" indent="-365125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7782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marR="0" lvl="0" indent="-365125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7782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Личный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2125" marR="0" lvl="0" indent="-479425" defTabSz="914400" eaLnBrk="1" fontAlgn="auto" latinLnBrk="0" hangingPunct="1">
              <a:lnSpc>
                <a:spcPts val="274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92125" algn="l"/>
                <a:tab pos="2567940" algn="l"/>
                <a:tab pos="4623435" algn="l"/>
                <a:tab pos="5154930" algn="l"/>
                <a:tab pos="674243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обсуждения,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marR="0" lvl="0" indent="-542925" defTabSz="914400" eaLnBrk="1" fontAlgn="auto" latinLnBrk="0" hangingPunct="1">
              <a:lnSpc>
                <a:spcPts val="274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555625" algn="l"/>
                <a:tab pos="1950720" algn="l"/>
                <a:tab pos="3813175" algn="l"/>
                <a:tab pos="5233670" algn="l"/>
                <a:tab pos="725614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расширяющих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9405" marR="0" lvl="0" indent="-306705" defTabSz="914400" eaLnBrk="1" fontAlgn="auto" latinLnBrk="0" hangingPunct="1">
              <a:lnSpc>
                <a:spcPts val="274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940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kumimoji="0" sz="2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наставляемого,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выступающей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0" lvl="0" indent="-456565" defTabSz="914400" eaLnBrk="1" fontAlgn="auto" latinLnBrk="0" hangingPunct="1">
              <a:lnSpc>
                <a:spcPts val="274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kumimoji="0" sz="2400" b="0" i="0" u="none" strike="noStrike" kern="0" cap="none" spc="2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диагнотико-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</a:t>
            </a:r>
            <a:r>
              <a:rPr kumimoji="0" sz="2400" b="0" i="0" u="none" strike="noStrike" kern="0" cap="none" spc="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sz="2400" b="0" i="0" u="none" strike="noStrike" kern="0" cap="none" spc="3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контролирующего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785" marR="0" lvl="0" indent="-299085" defTabSz="91440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17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73F1E-3954-4E73-980E-CDDF29A8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4565"/>
            <a:ext cx="2670279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8E9B6-EB3C-4D82-9DDF-FDD06731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2" y="462597"/>
            <a:ext cx="8585835" cy="1137603"/>
          </a:xfrm>
        </p:spPr>
        <p:txBody>
          <a:bodyPr/>
          <a:lstStyle/>
          <a:p>
            <a:pPr marL="0" marR="32258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</a:rPr>
              <a:t>Результаты реализации формы наставничества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</a:rPr>
              <a:t> «учитель-учитель»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</a:rPr>
              <a:t>: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97518-781A-4C53-B8E7-0FA56E76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981199"/>
            <a:ext cx="8087676" cy="4724401"/>
          </a:xfrm>
        </p:spPr>
        <p:txBody>
          <a:bodyPr/>
          <a:lstStyle/>
          <a:p>
            <a:pPr marR="800100" algn="just">
              <a:tabLst>
                <a:tab pos="52514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уровень включенности молодых специалистов в педагогическую работу и культурную жизнь образовательной</a:t>
            </a:r>
            <a:r>
              <a:rPr lang="ru-RU" sz="2800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</a:p>
          <a:p>
            <a:pPr marR="690880" algn="just">
              <a:tabLst>
                <a:tab pos="52514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 уверенности в собственных силах и развитие личного творческого и педагогического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потенциала.</a:t>
            </a:r>
          </a:p>
          <a:p>
            <a:pPr marR="850900" algn="just">
              <a:tabLst>
                <a:tab pos="52514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удовлетворенности собственной работой и</a:t>
            </a:r>
            <a:r>
              <a:rPr lang="ru-RU" sz="2800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психоэмоционального состояния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93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363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Office Theme</vt:lpstr>
      <vt:lpstr>1_Office Theme</vt:lpstr>
      <vt:lpstr>Тема Office</vt:lpstr>
      <vt:lpstr>Презентация PowerPoint</vt:lpstr>
      <vt:lpstr>ТЕМА:</vt:lpstr>
      <vt:lpstr>В МБОУ «Змиёвский лицей» реализуется программа наставничества «ВЕКТОР РОСТА»  в рамках взаимодействие молодого специалиста (при опыте работы от 0 до 3 лет) с опытным и располагающим ресурсами и навыками педагогом, оказывающим первому разностороннюю поддержку.</vt:lpstr>
      <vt:lpstr>Что заставляет нас менять отношение к наставничеству?</vt:lpstr>
      <vt:lpstr>Реализация целевой модели наставничества</vt:lpstr>
      <vt:lpstr>Организационная структура наставничества в школе на основе целевой модели.</vt:lpstr>
      <vt:lpstr>Количество молодых специалистов в МБОУ «Змиёвский лицей»</vt:lpstr>
      <vt:lpstr>Методы  наставнической деятельности</vt:lpstr>
      <vt:lpstr>Результаты реализации формы наставничества  «учитель-учитель»: </vt:lpstr>
      <vt:lpstr>Психологическое  сопровождение молодых учителей. </vt:lpstr>
      <vt:lpstr>Неделя  молодого специалиста</vt:lpstr>
      <vt:lpstr>Неделя  молодого специалиста</vt:lpstr>
      <vt:lpstr>                                  «Собраться вместе — это начало,                       оставаться вместе — это прогресс, работать вместе — это успех!»                                                                  Генри Форд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наставничества в практике работы образовательной организации</dc:title>
  <cp:lastModifiedBy>User-z</cp:lastModifiedBy>
  <cp:revision>27</cp:revision>
  <dcterms:created xsi:type="dcterms:W3CDTF">2025-01-22T17:08:09Z</dcterms:created>
  <dcterms:modified xsi:type="dcterms:W3CDTF">2026-04-03T07:39:48Z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2025-01-22T00:00:00Z</vt:filetime>
  </property>
  <property fmtid="{D5CDD505-2E9C-101B-9397-08002B2CF9AE}" pid="5" name="Producer">
    <vt:lpwstr>iLovePDF</vt:lpwstr>
  </property>
</Properties>
</file>